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6"/>
  </p:handoutMasterIdLst>
  <p:sldIdLst>
    <p:sldId id="256" r:id="rId2"/>
    <p:sldId id="265" r:id="rId3"/>
    <p:sldId id="272" r:id="rId4"/>
    <p:sldId id="271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1" d="100"/>
          <a:sy n="61" d="100"/>
        </p:scale>
        <p:origin x="-1512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A5559392-64F6-4E94-A879-E497924BFA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368112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02A640-4F4A-4F72-8996-BA6F2395D8A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718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DE46FE-FDB8-4C4A-B273-B755F106845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895672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0E912E-3A3D-4595-9F7A-0252B1A95A8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73266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597889-1659-46EB-B977-0F055FF0728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984074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CB1584-6011-41C3-8DFB-B057A336451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62652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24D392-77EF-4A58-A9DA-A44A996DEAD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71048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172493-4FD3-4C00-B448-15049813106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9883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5421FF-2585-4001-B20E-D5403326D99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5832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E5AC4-1F48-44C7-B7F1-3B8232570A4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181123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B1F5BA-1589-4B63-BE31-DF415B16EA4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527775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BC3AA0-848B-4B35-905A-F4D6D917790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32405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A09A472F-6F5B-4C50-985B-7CA72DE6D9C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991600" cy="1143000"/>
          </a:xfrm>
        </p:spPr>
        <p:txBody>
          <a:bodyPr/>
          <a:lstStyle/>
          <a:p>
            <a:pPr eaLnBrk="1" hangingPunct="1"/>
            <a:r>
              <a:rPr lang="en-US" altLang="en-US" sz="3600" dirty="0" smtClean="0">
                <a:solidFill>
                  <a:schemeClr val="folHlink"/>
                </a:solidFill>
              </a:rPr>
              <a:t>Me llamo ___________	Clase 702</a:t>
            </a:r>
            <a:br>
              <a:rPr lang="en-US" altLang="en-US" sz="3600" dirty="0" smtClean="0">
                <a:solidFill>
                  <a:schemeClr val="folHlink"/>
                </a:solidFill>
              </a:rPr>
            </a:br>
            <a:r>
              <a:rPr lang="en-US" altLang="en-US" sz="3600" dirty="0" smtClean="0">
                <a:solidFill>
                  <a:schemeClr val="folHlink"/>
                </a:solidFill>
              </a:rPr>
              <a:t>La fecha es </a:t>
            </a:r>
            <a:r>
              <a:rPr lang="en-US" altLang="en-US" sz="3600" smtClean="0">
                <a:solidFill>
                  <a:schemeClr val="folHlink"/>
                </a:solidFill>
              </a:rPr>
              <a:t>el 28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de </a:t>
            </a:r>
            <a:r>
              <a:rPr lang="en-US" altLang="en-US" sz="3600" dirty="0" err="1" smtClean="0">
                <a:solidFill>
                  <a:schemeClr val="folHlink"/>
                </a:solidFill>
              </a:rPr>
              <a:t>septiembre</a:t>
            </a:r>
            <a:r>
              <a:rPr lang="en-US" altLang="en-US" sz="3600" dirty="0" smtClean="0">
                <a:solidFill>
                  <a:schemeClr val="folHlink"/>
                </a:solidFill>
              </a:rPr>
              <a:t> del 2017</a:t>
            </a:r>
          </a:p>
        </p:txBody>
      </p:sp>
      <p:sp>
        <p:nvSpPr>
          <p:cNvPr id="205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1295400"/>
            <a:ext cx="8686800" cy="5105400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s-ES_tradnl" altLang="en-US" sz="2800" dirty="0" smtClean="0">
                <a:solidFill>
                  <a:srgbClr val="FF0000"/>
                </a:solidFill>
              </a:rPr>
              <a:t>Propósito 6a: </a:t>
            </a:r>
            <a:r>
              <a:rPr lang="es-ES_tradnl" altLang="en-US" sz="2800" dirty="0" smtClean="0"/>
              <a:t>¿Escuchas a los profesores?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s-ES_tradnl" altLang="en-US" sz="2800" i="1" dirty="0" smtClean="0">
                <a:solidFill>
                  <a:srgbClr val="00B050"/>
                </a:solidFill>
              </a:rPr>
              <a:t>L.O: to </a:t>
            </a:r>
            <a:r>
              <a:rPr lang="es-ES_tradnl" altLang="en-US" sz="2800" i="1" dirty="0" err="1" smtClean="0">
                <a:solidFill>
                  <a:srgbClr val="00B050"/>
                </a:solidFill>
              </a:rPr>
              <a:t>recall</a:t>
            </a:r>
            <a:r>
              <a:rPr lang="es-ES_tradnl" altLang="en-US" sz="2800" i="1" dirty="0" smtClean="0">
                <a:solidFill>
                  <a:srgbClr val="00B05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00B050"/>
                </a:solidFill>
              </a:rPr>
              <a:t>the</a:t>
            </a:r>
            <a:r>
              <a:rPr lang="es-ES_tradnl" altLang="en-US" sz="2800" i="1" dirty="0" smtClean="0">
                <a:solidFill>
                  <a:srgbClr val="00B050"/>
                </a:solidFill>
              </a:rPr>
              <a:t> use –AR </a:t>
            </a:r>
            <a:r>
              <a:rPr lang="es-ES_tradnl" altLang="en-US" sz="2800" i="1" dirty="0" err="1" smtClean="0">
                <a:solidFill>
                  <a:srgbClr val="00B050"/>
                </a:solidFill>
              </a:rPr>
              <a:t>verbs</a:t>
            </a:r>
            <a:r>
              <a:rPr lang="es-ES_tradnl" altLang="en-US" sz="2800" i="1" dirty="0" smtClean="0">
                <a:solidFill>
                  <a:srgbClr val="00B050"/>
                </a:solidFill>
              </a:rPr>
              <a:t> in </a:t>
            </a:r>
            <a:r>
              <a:rPr lang="es-ES_tradnl" altLang="en-US" sz="2800" i="1" dirty="0" err="1" smtClean="0">
                <a:solidFill>
                  <a:srgbClr val="00B050"/>
                </a:solidFill>
              </a:rPr>
              <a:t>the</a:t>
            </a:r>
            <a:r>
              <a:rPr lang="es-ES_tradnl" altLang="en-US" sz="2800" i="1" dirty="0" smtClean="0">
                <a:solidFill>
                  <a:srgbClr val="00B05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00B050"/>
                </a:solidFill>
              </a:rPr>
              <a:t>present</a:t>
            </a:r>
            <a:r>
              <a:rPr lang="es-ES_tradnl" altLang="en-US" sz="2800" i="1" dirty="0" smtClean="0">
                <a:solidFill>
                  <a:srgbClr val="00B050"/>
                </a:solidFill>
              </a:rPr>
              <a:t> tense</a:t>
            </a:r>
            <a:endParaRPr lang="es-ES_tradnl" altLang="en-US" sz="2800" dirty="0" smtClean="0">
              <a:solidFill>
                <a:srgbClr val="00B050"/>
              </a:solidFill>
            </a:endParaRP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s-ES_tradnl" altLang="en-US" sz="2800" dirty="0" smtClean="0">
                <a:solidFill>
                  <a:srgbClr val="FF0000"/>
                </a:solidFill>
              </a:rPr>
              <a:t>Actividad Inicial:</a:t>
            </a:r>
          </a:p>
          <a:p>
            <a:pPr eaLnBrk="1" hangingPunct="1">
              <a:lnSpc>
                <a:spcPct val="80000"/>
              </a:lnSpc>
            </a:pPr>
            <a:r>
              <a:rPr lang="es-ES_tradnl" altLang="en-US" sz="2800" dirty="0" smtClean="0"/>
              <a:t>Use </a:t>
            </a:r>
            <a:r>
              <a:rPr lang="es-ES_tradnl" altLang="en-US" sz="2800" dirty="0" err="1" smtClean="0"/>
              <a:t>the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following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expresion</a:t>
            </a:r>
            <a:r>
              <a:rPr lang="es-ES_tradnl" altLang="en-US" sz="2800" dirty="0" smtClean="0"/>
              <a:t> in a </a:t>
            </a:r>
            <a:r>
              <a:rPr lang="es-ES_tradnl" altLang="en-US" sz="2800" dirty="0" err="1" smtClean="0"/>
              <a:t>sentence</a:t>
            </a:r>
            <a:r>
              <a:rPr lang="es-ES_tradnl" altLang="en-US" sz="2800" dirty="0" smtClean="0"/>
              <a:t>; </a:t>
            </a:r>
            <a:r>
              <a:rPr lang="es-ES_tradnl" altLang="en-US" sz="2800" dirty="0" err="1" smtClean="0"/>
              <a:t>don’t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forget</a:t>
            </a:r>
            <a:r>
              <a:rPr lang="es-ES_tradnl" altLang="en-US" sz="2800" dirty="0" smtClean="0"/>
              <a:t> to </a:t>
            </a:r>
            <a:r>
              <a:rPr lang="es-ES_tradnl" altLang="en-US" sz="2800" b="1" i="1" dirty="0" err="1" smtClean="0"/>
              <a:t>conjugate</a:t>
            </a:r>
            <a:r>
              <a:rPr lang="es-ES_tradnl" altLang="en-US" sz="2800" i="1" dirty="0" smtClean="0"/>
              <a:t> </a:t>
            </a:r>
            <a:r>
              <a:rPr lang="es-ES_tradnl" altLang="en-US" sz="1800" i="1" dirty="0" smtClean="0"/>
              <a:t>(</a:t>
            </a:r>
            <a:r>
              <a:rPr lang="es-ES_tradnl" altLang="en-US" sz="1800" i="1" dirty="0" err="1" smtClean="0"/>
              <a:t>change</a:t>
            </a:r>
            <a:r>
              <a:rPr lang="es-ES_tradnl" altLang="en-US" sz="1800" i="1" dirty="0" smtClean="0"/>
              <a:t>)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the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verb</a:t>
            </a:r>
            <a:r>
              <a:rPr lang="es-ES_tradnl" altLang="en-US" sz="2800" dirty="0" smtClean="0"/>
              <a:t>.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 smtClean="0"/>
              <a:t>Estudiar mucho (to </a:t>
            </a:r>
            <a:r>
              <a:rPr lang="es-ES_tradnl" altLang="en-US" sz="2800" dirty="0" err="1" smtClean="0"/>
              <a:t>study</a:t>
            </a:r>
            <a:r>
              <a:rPr lang="es-ES_tradnl" altLang="en-US" sz="2800" dirty="0" smtClean="0"/>
              <a:t> a </a:t>
            </a:r>
            <a:r>
              <a:rPr lang="es-ES_tradnl" altLang="en-US" sz="2800" dirty="0" err="1" smtClean="0"/>
              <a:t>lot</a:t>
            </a:r>
            <a:r>
              <a:rPr lang="es-ES_tradnl" altLang="en-US" sz="2800" dirty="0" smtClean="0"/>
              <a:t>)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endParaRPr lang="es-ES_tradnl" altLang="en-US" sz="2800" dirty="0" smtClean="0"/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 smtClean="0"/>
              <a:t>Tomar apuntes </a:t>
            </a:r>
            <a:r>
              <a:rPr lang="es-ES_tradnl" altLang="en-US" sz="2800" i="1" dirty="0" smtClean="0"/>
              <a:t>(to </a:t>
            </a:r>
            <a:r>
              <a:rPr lang="es-ES_tradnl" altLang="en-US" sz="2800" i="1" dirty="0" err="1" smtClean="0"/>
              <a:t>take</a:t>
            </a:r>
            <a:r>
              <a:rPr lang="es-ES_tradnl" altLang="en-US" sz="2800" i="1" dirty="0" smtClean="0"/>
              <a:t> </a:t>
            </a:r>
            <a:r>
              <a:rPr lang="es-ES_tradnl" altLang="en-US" sz="2800" i="1" dirty="0" err="1" smtClean="0"/>
              <a:t>class</a:t>
            </a:r>
            <a:r>
              <a:rPr lang="es-ES_tradnl" altLang="en-US" sz="2800" i="1" dirty="0" smtClean="0"/>
              <a:t> notes)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endParaRPr lang="es-ES_tradnl" altLang="en-US" sz="2800" dirty="0" smtClean="0"/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 smtClean="0"/>
              <a:t>Prestar atención </a:t>
            </a:r>
            <a:r>
              <a:rPr lang="es-ES_tradnl" altLang="en-US" sz="2800" i="1" dirty="0" smtClean="0"/>
              <a:t>(to </a:t>
            </a:r>
            <a:r>
              <a:rPr lang="es-ES_tradnl" altLang="en-US" sz="2800" i="1" dirty="0" err="1" smtClean="0"/>
              <a:t>pay</a:t>
            </a:r>
            <a:r>
              <a:rPr lang="es-ES_tradnl" altLang="en-US" sz="2800" i="1" dirty="0" smtClean="0"/>
              <a:t> </a:t>
            </a:r>
            <a:r>
              <a:rPr lang="es-ES_tradnl" altLang="en-US" sz="2800" i="1" dirty="0" err="1" smtClean="0"/>
              <a:t>attention</a:t>
            </a:r>
            <a:r>
              <a:rPr lang="es-ES_tradnl" altLang="en-US" sz="2800" i="1" dirty="0" smtClean="0"/>
              <a:t>)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endParaRPr lang="es-ES_tradnl" altLang="en-US" sz="2800" dirty="0" smtClean="0"/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 smtClean="0"/>
              <a:t>Sacar notas (to </a:t>
            </a:r>
            <a:r>
              <a:rPr lang="es-ES_tradnl" altLang="en-US" sz="2800" dirty="0" err="1" smtClean="0"/>
              <a:t>get</a:t>
            </a:r>
            <a:r>
              <a:rPr lang="es-ES_tradnl" altLang="en-US" sz="2800" dirty="0" smtClean="0"/>
              <a:t> grades)</a:t>
            </a:r>
          </a:p>
          <a:p>
            <a:pPr marL="609600" indent="-609600" eaLnBrk="1" hangingPunct="1">
              <a:lnSpc>
                <a:spcPct val="80000"/>
              </a:lnSpc>
            </a:pPr>
            <a:endParaRPr lang="es-ES_tradnl" alt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808038"/>
          </a:xfrm>
        </p:spPr>
        <p:txBody>
          <a:bodyPr/>
          <a:lstStyle/>
          <a:p>
            <a:r>
              <a:rPr lang="en-US" altLang="en-US" sz="4000" smtClean="0">
                <a:solidFill>
                  <a:srgbClr val="FFC000"/>
                </a:solidFill>
              </a:rPr>
              <a:t>Repaso Gramatical: </a:t>
            </a:r>
            <a:r>
              <a:rPr lang="en-US" altLang="en-US" sz="4000" smtClean="0">
                <a:solidFill>
                  <a:srgbClr val="FF0000"/>
                </a:solidFill>
              </a:rPr>
              <a:t>Verbos -AR</a:t>
            </a:r>
            <a:endParaRPr lang="en-US" altLang="en-US" sz="4000" smtClean="0">
              <a:solidFill>
                <a:srgbClr val="FFC000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62000"/>
            <a:ext cx="9220200" cy="5791200"/>
          </a:xfrm>
        </p:spPr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es-ES_tradnl" altLang="en-US" sz="2600" dirty="0"/>
              <a:t>Un </a:t>
            </a:r>
            <a:r>
              <a:rPr lang="es-ES_tradnl" altLang="en-US" sz="2600" u="sng" dirty="0"/>
              <a:t>verbo</a:t>
            </a:r>
            <a:r>
              <a:rPr lang="es-ES_tradnl" altLang="en-US" sz="2600" dirty="0"/>
              <a:t> es una palabra de acción.</a:t>
            </a:r>
          </a:p>
          <a:p>
            <a:pPr>
              <a:lnSpc>
                <a:spcPct val="90000"/>
              </a:lnSpc>
              <a:defRPr/>
            </a:pPr>
            <a:r>
              <a:rPr lang="es-ES_tradnl" altLang="en-US" sz="2600" dirty="0"/>
              <a:t>En español, los verbos terminan en –AR,--ER o</a:t>
            </a:r>
            <a:r>
              <a:rPr lang="es-ES_tradnl" altLang="en-US" sz="2600" dirty="0" smtClean="0"/>
              <a:t> –IR</a:t>
            </a:r>
          </a:p>
          <a:p>
            <a:pPr marL="0" indent="0">
              <a:lnSpc>
                <a:spcPct val="90000"/>
              </a:lnSpc>
              <a:buFontTx/>
              <a:buNone/>
              <a:defRPr/>
            </a:pPr>
            <a:r>
              <a:rPr lang="es-ES_tradnl" altLang="en-US" sz="2600" dirty="0" smtClean="0"/>
              <a:t>    </a:t>
            </a:r>
            <a:r>
              <a:rPr lang="es-ES_tradnl" altLang="en-US" sz="2600" i="1" dirty="0" smtClean="0"/>
              <a:t>(In </a:t>
            </a:r>
            <a:r>
              <a:rPr lang="es-ES_tradnl" altLang="en-US" sz="2600" i="1" dirty="0" err="1" smtClean="0"/>
              <a:t>Spanish</a:t>
            </a:r>
            <a:r>
              <a:rPr lang="es-ES_tradnl" altLang="en-US" sz="2600" i="1" dirty="0" smtClean="0"/>
              <a:t>, </a:t>
            </a:r>
            <a:r>
              <a:rPr lang="es-ES_tradnl" altLang="en-US" sz="2600" i="1" dirty="0" err="1" smtClean="0"/>
              <a:t>all</a:t>
            </a:r>
            <a:r>
              <a:rPr lang="es-ES_tradnl" altLang="en-US" sz="2600" i="1" dirty="0" smtClean="0"/>
              <a:t> </a:t>
            </a:r>
            <a:r>
              <a:rPr lang="es-ES_tradnl" altLang="en-US" sz="2600" i="1" dirty="0" err="1" smtClean="0"/>
              <a:t>verbs</a:t>
            </a:r>
            <a:r>
              <a:rPr lang="es-ES_tradnl" altLang="en-US" sz="2600" i="1" dirty="0" smtClean="0"/>
              <a:t> </a:t>
            </a:r>
            <a:r>
              <a:rPr lang="es-ES_tradnl" altLang="en-US" sz="2600" i="1" dirty="0" err="1" smtClean="0"/>
              <a:t>end</a:t>
            </a:r>
            <a:r>
              <a:rPr lang="es-ES_tradnl" altLang="en-US" sz="2600" i="1" dirty="0" smtClean="0"/>
              <a:t> in –AR, -ER, </a:t>
            </a:r>
            <a:r>
              <a:rPr lang="es-ES_tradnl" altLang="en-US" sz="2600" i="1" dirty="0" err="1" smtClean="0"/>
              <a:t>or</a:t>
            </a:r>
            <a:r>
              <a:rPr lang="es-ES_tradnl" altLang="en-US" sz="2600" i="1" dirty="0" smtClean="0"/>
              <a:t> –IR)</a:t>
            </a:r>
            <a:endParaRPr lang="es-ES_tradnl" altLang="en-US" sz="2600" dirty="0"/>
          </a:p>
          <a:p>
            <a:pPr>
              <a:lnSpc>
                <a:spcPct val="90000"/>
              </a:lnSpc>
              <a:defRPr/>
            </a:pPr>
            <a:r>
              <a:rPr lang="es-ES_tradnl" altLang="en-US" sz="2600" dirty="0"/>
              <a:t>Para conjugar los verbos –AR en el presente, remplazamos la terminación de la siguiente manera</a:t>
            </a:r>
            <a:r>
              <a:rPr lang="es-ES_tradnl" altLang="en-US" sz="2600" dirty="0" smtClean="0"/>
              <a:t>:</a:t>
            </a:r>
          </a:p>
          <a:p>
            <a:pPr marL="0" indent="0">
              <a:lnSpc>
                <a:spcPct val="90000"/>
              </a:lnSpc>
              <a:buFontTx/>
              <a:buNone/>
              <a:defRPr/>
            </a:pPr>
            <a:r>
              <a:rPr lang="es-ES_tradnl" altLang="en-US" sz="2600" dirty="0" smtClean="0"/>
              <a:t>    </a:t>
            </a:r>
            <a:r>
              <a:rPr lang="es-ES_tradnl" altLang="en-US" sz="2600" i="1" dirty="0" smtClean="0"/>
              <a:t>(to </a:t>
            </a:r>
            <a:r>
              <a:rPr lang="es-ES_tradnl" altLang="en-US" sz="2600" i="1" dirty="0" err="1" smtClean="0"/>
              <a:t>conjugate</a:t>
            </a:r>
            <a:r>
              <a:rPr lang="es-ES_tradnl" altLang="en-US" sz="2600" i="1" dirty="0" smtClean="0"/>
              <a:t> –AR </a:t>
            </a:r>
            <a:r>
              <a:rPr lang="es-ES_tradnl" altLang="en-US" sz="2600" i="1" dirty="0" err="1" smtClean="0"/>
              <a:t>verbs</a:t>
            </a:r>
            <a:r>
              <a:rPr lang="es-ES_tradnl" altLang="en-US" sz="2600" i="1" dirty="0" smtClean="0"/>
              <a:t> in </a:t>
            </a:r>
            <a:r>
              <a:rPr lang="es-ES_tradnl" altLang="en-US" sz="2600" i="1" dirty="0" err="1" smtClean="0"/>
              <a:t>the</a:t>
            </a:r>
            <a:r>
              <a:rPr lang="es-ES_tradnl" altLang="en-US" sz="2600" i="1" dirty="0" smtClean="0"/>
              <a:t> </a:t>
            </a:r>
            <a:r>
              <a:rPr lang="es-ES_tradnl" altLang="en-US" sz="2600" i="1" dirty="0" err="1" smtClean="0"/>
              <a:t>present</a:t>
            </a:r>
            <a:r>
              <a:rPr lang="es-ES_tradnl" altLang="en-US" sz="2600" i="1" dirty="0" smtClean="0"/>
              <a:t>, </a:t>
            </a:r>
            <a:r>
              <a:rPr lang="es-ES_tradnl" altLang="en-US" sz="2600" i="1" dirty="0" err="1" smtClean="0"/>
              <a:t>replace</a:t>
            </a:r>
            <a:r>
              <a:rPr lang="es-ES_tradnl" altLang="en-US" sz="2600" i="1" dirty="0" smtClean="0"/>
              <a:t> </a:t>
            </a:r>
            <a:r>
              <a:rPr lang="es-ES_tradnl" altLang="en-US" sz="2600" i="1" dirty="0" err="1" smtClean="0"/>
              <a:t>ending</a:t>
            </a:r>
            <a:r>
              <a:rPr lang="es-ES_tradnl" altLang="en-US" sz="2600" i="1" dirty="0" smtClean="0"/>
              <a:t> as </a:t>
            </a:r>
          </a:p>
          <a:p>
            <a:pPr marL="0" indent="0">
              <a:lnSpc>
                <a:spcPct val="90000"/>
              </a:lnSpc>
              <a:buFontTx/>
              <a:buNone/>
              <a:defRPr/>
            </a:pPr>
            <a:r>
              <a:rPr lang="es-ES_tradnl" altLang="en-US" sz="2600" i="1" dirty="0"/>
              <a:t> </a:t>
            </a:r>
            <a:r>
              <a:rPr lang="es-ES_tradnl" altLang="en-US" sz="2600" i="1" dirty="0" smtClean="0"/>
              <a:t>    </a:t>
            </a:r>
            <a:r>
              <a:rPr lang="es-ES_tradnl" altLang="en-US" sz="2600" i="1" dirty="0" err="1" smtClean="0"/>
              <a:t>follows</a:t>
            </a:r>
            <a:r>
              <a:rPr lang="es-ES_tradnl" altLang="en-US" sz="2600" i="1" dirty="0" smtClean="0"/>
              <a:t>)		</a:t>
            </a:r>
            <a:r>
              <a:rPr lang="es-ES_tradnl" altLang="en-US" sz="2600" dirty="0" smtClean="0"/>
              <a:t>	</a:t>
            </a:r>
            <a:r>
              <a:rPr lang="es-ES_tradnl" altLang="en-US" sz="2600" b="1" dirty="0" smtClean="0">
                <a:solidFill>
                  <a:srgbClr val="0000FF"/>
                </a:solidFill>
              </a:rPr>
              <a:t>-</a:t>
            </a:r>
            <a:r>
              <a:rPr lang="es-ES_tradnl" altLang="en-US" sz="2600" b="1" dirty="0">
                <a:solidFill>
                  <a:srgbClr val="0000FF"/>
                </a:solidFill>
              </a:rPr>
              <a:t>AR</a:t>
            </a:r>
            <a:r>
              <a:rPr lang="es-ES_tradnl" altLang="en-US" sz="2600" dirty="0"/>
              <a:t>		</a:t>
            </a:r>
          </a:p>
          <a:p>
            <a:pPr lvl="1">
              <a:lnSpc>
                <a:spcPct val="90000"/>
              </a:lnSpc>
              <a:buFontTx/>
              <a:buNone/>
              <a:defRPr/>
            </a:pPr>
            <a:r>
              <a:rPr lang="es-ES_tradnl" altLang="en-US" sz="2600" dirty="0"/>
              <a:t>Yo-					</a:t>
            </a:r>
          </a:p>
          <a:p>
            <a:pPr lvl="1">
              <a:lnSpc>
                <a:spcPct val="90000"/>
              </a:lnSpc>
              <a:buFontTx/>
              <a:buNone/>
              <a:defRPr/>
            </a:pPr>
            <a:r>
              <a:rPr lang="es-ES_tradnl" altLang="en-US" sz="2600" dirty="0"/>
              <a:t>Tú-					</a:t>
            </a:r>
          </a:p>
          <a:p>
            <a:pPr lvl="1">
              <a:lnSpc>
                <a:spcPct val="90000"/>
              </a:lnSpc>
              <a:buFontTx/>
              <a:buNone/>
              <a:defRPr/>
            </a:pPr>
            <a:r>
              <a:rPr lang="es-ES_tradnl" altLang="en-US" sz="2600" dirty="0"/>
              <a:t>Él Ella </a:t>
            </a:r>
            <a:r>
              <a:rPr lang="es-ES_tradnl" altLang="en-US" sz="2600" dirty="0" err="1"/>
              <a:t>Ud</a:t>
            </a:r>
            <a:r>
              <a:rPr lang="es-ES_tradnl" altLang="en-US" sz="2600" dirty="0"/>
              <a:t>-				</a:t>
            </a:r>
          </a:p>
          <a:p>
            <a:pPr lvl="1">
              <a:lnSpc>
                <a:spcPct val="90000"/>
              </a:lnSpc>
              <a:buFontTx/>
              <a:buNone/>
              <a:defRPr/>
            </a:pPr>
            <a:r>
              <a:rPr lang="es-ES_tradnl" altLang="en-US" sz="2600" dirty="0"/>
              <a:t>Nosotros- 			</a:t>
            </a:r>
          </a:p>
          <a:p>
            <a:pPr lvl="1">
              <a:lnSpc>
                <a:spcPct val="90000"/>
              </a:lnSpc>
              <a:buFontTx/>
              <a:buNone/>
              <a:defRPr/>
            </a:pPr>
            <a:r>
              <a:rPr lang="es-ES_tradnl" altLang="en-US" sz="2600" dirty="0" smtClean="0"/>
              <a:t>Ellos </a:t>
            </a:r>
            <a:r>
              <a:rPr lang="es-ES_tradnl" altLang="en-US" sz="2600" dirty="0"/>
              <a:t>Ellas Uds.  -		</a:t>
            </a:r>
          </a:p>
          <a:p>
            <a:pPr lvl="1">
              <a:lnSpc>
                <a:spcPct val="90000"/>
              </a:lnSpc>
              <a:buFontTx/>
              <a:buNone/>
              <a:defRPr/>
            </a:pPr>
            <a:endParaRPr lang="es-ES_tradnl" altLang="en-US" sz="2600" dirty="0"/>
          </a:p>
          <a:p>
            <a:pPr lvl="1">
              <a:lnSpc>
                <a:spcPct val="90000"/>
              </a:lnSpc>
              <a:defRPr/>
            </a:pPr>
            <a:r>
              <a:rPr lang="es-ES_tradnl" altLang="en-US" sz="2600" dirty="0"/>
              <a:t>90% of </a:t>
            </a:r>
            <a:r>
              <a:rPr lang="es-ES_tradnl" altLang="en-US" sz="2600" dirty="0" err="1"/>
              <a:t>all</a:t>
            </a:r>
            <a:r>
              <a:rPr lang="es-ES_tradnl" altLang="en-US" sz="2600" dirty="0"/>
              <a:t> </a:t>
            </a:r>
            <a:r>
              <a:rPr lang="es-ES_tradnl" altLang="en-US" sz="2600" dirty="0" err="1"/>
              <a:t>Spanish</a:t>
            </a:r>
            <a:r>
              <a:rPr lang="es-ES_tradnl" altLang="en-US" sz="2600" dirty="0"/>
              <a:t> </a:t>
            </a:r>
            <a:r>
              <a:rPr lang="es-ES_tradnl" altLang="en-US" sz="2600" dirty="0" err="1"/>
              <a:t>Verbs</a:t>
            </a:r>
            <a:r>
              <a:rPr lang="es-ES_tradnl" altLang="en-US" sz="2600" dirty="0"/>
              <a:t> </a:t>
            </a:r>
            <a:r>
              <a:rPr lang="es-ES_tradnl" altLang="en-US" sz="2600" dirty="0" err="1"/>
              <a:t>end</a:t>
            </a:r>
            <a:r>
              <a:rPr lang="es-ES_tradnl" altLang="en-US" sz="2600" dirty="0"/>
              <a:t> in –AR!	</a:t>
            </a:r>
          </a:p>
        </p:txBody>
      </p:sp>
      <p:sp>
        <p:nvSpPr>
          <p:cNvPr id="4" name="Text Box 59"/>
          <p:cNvSpPr txBox="1">
            <a:spLocks noChangeArrowheads="1"/>
          </p:cNvSpPr>
          <p:nvPr/>
        </p:nvSpPr>
        <p:spPr bwMode="auto">
          <a:xfrm>
            <a:off x="3657600" y="3733800"/>
            <a:ext cx="544513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rgbClr val="0000FF"/>
                </a:solidFill>
                <a:latin typeface="Verdana" pitchFamily="34" charset="0"/>
              </a:rPr>
              <a:t>-o</a:t>
            </a:r>
          </a:p>
        </p:txBody>
      </p:sp>
      <p:sp>
        <p:nvSpPr>
          <p:cNvPr id="5" name="Text Box 59"/>
          <p:cNvSpPr txBox="1">
            <a:spLocks noChangeArrowheads="1"/>
          </p:cNvSpPr>
          <p:nvPr/>
        </p:nvSpPr>
        <p:spPr bwMode="auto">
          <a:xfrm>
            <a:off x="3657600" y="4114800"/>
            <a:ext cx="72072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rgbClr val="0000FF"/>
                </a:solidFill>
                <a:latin typeface="Verdana" pitchFamily="34" charset="0"/>
              </a:rPr>
              <a:t>-as</a:t>
            </a:r>
          </a:p>
        </p:txBody>
      </p:sp>
      <p:sp>
        <p:nvSpPr>
          <p:cNvPr id="6" name="Text Box 59"/>
          <p:cNvSpPr txBox="1">
            <a:spLocks noChangeArrowheads="1"/>
          </p:cNvSpPr>
          <p:nvPr/>
        </p:nvSpPr>
        <p:spPr bwMode="auto">
          <a:xfrm>
            <a:off x="3657600" y="4567238"/>
            <a:ext cx="536575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0000FF"/>
                </a:solidFill>
                <a:latin typeface="Verdana" pitchFamily="34" charset="0"/>
              </a:rPr>
              <a:t>-a</a:t>
            </a:r>
          </a:p>
        </p:txBody>
      </p:sp>
      <p:sp>
        <p:nvSpPr>
          <p:cNvPr id="7" name="Text Box 59"/>
          <p:cNvSpPr txBox="1">
            <a:spLocks noChangeArrowheads="1"/>
          </p:cNvSpPr>
          <p:nvPr/>
        </p:nvSpPr>
        <p:spPr bwMode="auto">
          <a:xfrm>
            <a:off x="3657600" y="4948238"/>
            <a:ext cx="1257300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0000FF"/>
                </a:solidFill>
                <a:latin typeface="Verdana" pitchFamily="34" charset="0"/>
              </a:rPr>
              <a:t>-amos</a:t>
            </a:r>
          </a:p>
        </p:txBody>
      </p:sp>
      <p:sp>
        <p:nvSpPr>
          <p:cNvPr id="8" name="Text Box 59"/>
          <p:cNvSpPr txBox="1">
            <a:spLocks noChangeArrowheads="1"/>
          </p:cNvSpPr>
          <p:nvPr/>
        </p:nvSpPr>
        <p:spPr bwMode="auto">
          <a:xfrm>
            <a:off x="3657600" y="5481638"/>
            <a:ext cx="757238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0000FF"/>
                </a:solidFill>
                <a:latin typeface="Verdana" pitchFamily="34" charset="0"/>
              </a:rPr>
              <a:t>-an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Practica</a:t>
            </a:r>
            <a:r>
              <a:rPr lang="en-US" altLang="en-US" dirty="0" smtClean="0">
                <a:solidFill>
                  <a:srgbClr val="FF0000"/>
                </a:solidFill>
              </a:rPr>
              <a:t>:</a:t>
            </a:r>
          </a:p>
        </p:txBody>
      </p:sp>
      <p:graphicFrame>
        <p:nvGraphicFramePr>
          <p:cNvPr id="4" name="Group 89"/>
          <p:cNvGraphicFramePr>
            <a:graphicFrameLocks/>
          </p:cNvGraphicFramePr>
          <p:nvPr/>
        </p:nvGraphicFramePr>
        <p:xfrm>
          <a:off x="0" y="685800"/>
          <a:ext cx="9144000" cy="6013451"/>
        </p:xfrm>
        <a:graphic>
          <a:graphicData uri="http://schemas.openxmlformats.org/drawingml/2006/table">
            <a:tbl>
              <a:tblPr/>
              <a:tblGrid>
                <a:gridCol w="1946275"/>
                <a:gridCol w="1787525"/>
                <a:gridCol w="1752600"/>
                <a:gridCol w="1827213"/>
                <a:gridCol w="1830387"/>
              </a:tblGrid>
              <a:tr h="168876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Bailar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(to dance)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Tocar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_tradnl" alt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(to </a:t>
                      </a:r>
                      <a:r>
                        <a:rPr kumimoji="0" lang="es-ES_tradnl" altLang="en-US" sz="18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play</a:t>
                      </a:r>
                      <a:endParaRPr kumimoji="0" lang="es-ES_tradnl" alt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_tradnl" altLang="en-US" sz="18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An</a:t>
                      </a:r>
                      <a:r>
                        <a:rPr kumimoji="0" lang="es-ES_tradnl" alt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s-ES_tradnl" altLang="en-US" sz="18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instrument</a:t>
                      </a:r>
                      <a:r>
                        <a:rPr kumimoji="0" lang="es-ES_tradnl" alt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Mirar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(to </a:t>
                      </a:r>
                      <a:r>
                        <a:rPr kumimoji="0" lang="es-ES_tradnl" altLang="en-US" sz="24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watch</a:t>
                      </a:r>
                      <a:r>
                        <a:rPr kumimoji="0" lang="es-ES_tradnl" altLang="en-US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  <a:endParaRPr kumimoji="0" lang="es-ES_tradnl" alt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Preparar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(to prepare)</a:t>
                      </a:r>
                      <a:endParaRPr kumimoji="0" lang="es-ES_tradnl" alt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414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Yo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573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Tú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3033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Él Ella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Ud.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414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Nosotros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3033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Ellos Ellas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Uds.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6380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381000" y="3048000"/>
            <a:ext cx="8229600" cy="1143000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Tarea</a:t>
            </a:r>
            <a:r>
              <a:rPr lang="en-US" altLang="en-US" dirty="0" smtClean="0">
                <a:solidFill>
                  <a:srgbClr val="FF0000"/>
                </a:solidFill>
              </a:rPr>
              <a:t> # 6B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altLang="en-US" dirty="0"/>
              <a:t>Completa la hoja PRESENTE DE LOS VERBOS –AR </a:t>
            </a:r>
          </a:p>
          <a:p>
            <a:endParaRPr lang="en-US" altLang="en-US" dirty="0"/>
          </a:p>
          <a:p>
            <a:endParaRPr lang="en-US" altLang="en-US" dirty="0" smtClean="0"/>
          </a:p>
          <a:p>
            <a:endParaRPr lang="en-US" altLang="en-US" dirty="0"/>
          </a:p>
          <a:p>
            <a:endParaRPr lang="en-US" altLang="en-US" dirty="0" smtClean="0"/>
          </a:p>
          <a:p>
            <a:r>
              <a:rPr lang="en-US" altLang="en-US" dirty="0" err="1" smtClean="0"/>
              <a:t>Completa</a:t>
            </a:r>
            <a:r>
              <a:rPr lang="en-US" altLang="en-US" dirty="0" smtClean="0"/>
              <a:t> </a:t>
            </a:r>
            <a:r>
              <a:rPr lang="en-US" altLang="en-US" dirty="0" smtClean="0"/>
              <a:t>la </a:t>
            </a:r>
            <a:r>
              <a:rPr lang="en-US" altLang="en-US" dirty="0" err="1" smtClean="0"/>
              <a:t>hoja</a:t>
            </a:r>
            <a:r>
              <a:rPr lang="en-US" altLang="en-US" dirty="0" smtClean="0"/>
              <a:t> PRACTICA DE LOS VERBOS -AR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457200" y="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smtClean="0">
                <a:solidFill>
                  <a:srgbClr val="FF0000"/>
                </a:solidFill>
              </a:rPr>
              <a:t>Practica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3294</TotalTime>
  <Words>225</Words>
  <Application>Microsoft Office PowerPoint</Application>
  <PresentationFormat>On-screen Show (4:3)</PresentationFormat>
  <Paragraphs>56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Me llamo ___________ Clase 702 La fecha es el 28 de septiembre del 2017</vt:lpstr>
      <vt:lpstr>Repaso Gramatical: Verbos -AR</vt:lpstr>
      <vt:lpstr>Practica:</vt:lpstr>
      <vt:lpstr>Tarea # 6B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6 NH/IL La fecha es el 10 de enero del 2011</dc:title>
  <dc:creator>Helen Zumaeta</dc:creator>
  <cp:lastModifiedBy>Helen Zumaeta</cp:lastModifiedBy>
  <cp:revision>48</cp:revision>
  <cp:lastPrinted>2017-09-27T16:03:41Z</cp:lastPrinted>
  <dcterms:created xsi:type="dcterms:W3CDTF">2011-01-10T17:41:10Z</dcterms:created>
  <dcterms:modified xsi:type="dcterms:W3CDTF">2017-09-28T19:56:05Z</dcterms:modified>
</cp:coreProperties>
</file>